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66" r:id="rId5"/>
    <p:sldId id="264" r:id="rId6"/>
    <p:sldId id="259" r:id="rId7"/>
    <p:sldId id="258" r:id="rId8"/>
    <p:sldId id="265" r:id="rId9"/>
    <p:sldId id="267" r:id="rId10"/>
    <p:sldId id="260" r:id="rId11"/>
    <p:sldId id="275" r:id="rId12"/>
    <p:sldId id="271" r:id="rId13"/>
    <p:sldId id="268" r:id="rId14"/>
    <p:sldId id="269" r:id="rId15"/>
    <p:sldId id="273" r:id="rId16"/>
    <p:sldId id="274" r:id="rId17"/>
    <p:sldId id="272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95FF"/>
    <a:srgbClr val="FF6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8"/>
    <p:restoredTop sz="94626"/>
  </p:normalViewPr>
  <p:slideViewPr>
    <p:cSldViewPr snapToGrid="0" snapToObjects="1">
      <p:cViewPr>
        <p:scale>
          <a:sx n="67" d="100"/>
          <a:sy n="67" d="100"/>
        </p:scale>
        <p:origin x="70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8CC7A0-B057-B846-9FB4-3F69CE8A14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E0F460-948E-FE4D-9D8C-6B5F767CF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CDCDF31-2A3B-E049-A811-4622928A4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6D7486-08F5-394A-BEB3-B8F5E3D2B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76424F-87C4-6544-8C83-8F96BD41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5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EDA396-57FD-874B-8BEF-DEDAD28F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490A3A4-6B72-E04F-BE1B-0F10B45CD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6F3E153-0033-DF4A-9034-CA022D146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F68F4AE-1625-7D4A-928F-D45558E1D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3ACC7BC-2E0D-8843-A2EF-05D08E89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865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24107F6-1178-4B41-82A1-89E2237D4D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1276305-E026-DB45-84E5-DBE062542F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E430F5C-C786-B843-ACB9-0B14F85F3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110C5A-57C8-7E49-88BB-57539DD39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44AEEF2-E3D2-D948-9DEC-B1F255C8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967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16927E-756F-6042-9716-C19D20FD1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234274-E894-124C-BF49-F703FBF80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9E1CC5-EB2F-0045-A740-A20763CC6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AC0B99-BD25-F04D-BE1C-613A5208F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DD9A8F4-4C6E-6E4D-8AC6-AEDDC097B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9707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D13D40-DA93-4648-954C-54BF2C041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674941-1008-8646-BEE7-574EFD5B3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F90332C-2E0D-AC48-A566-D2666C503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44E85A0-1B13-FF4F-A778-7E84A4B0D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7E6781-8951-C549-861E-CDD5DFC7E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9973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E9AE9E3-AF93-474B-BDBE-49D5B6BA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1327DB-09F9-6E40-AB99-086F0A017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ABB2BF-4677-1E4B-A1A8-FDC2AB0A2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E52C947-0A99-FC4B-A394-ACB5A0D5D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9C42BAE-9BC5-0E46-9EA4-A1EB632C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764929E-140B-FA41-B454-2CAB5227A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6206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41C0BC-1E7C-A940-8187-AB9F93F97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19D2B50-2BB1-1E4B-9D26-E003E01FF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05A4B56-A704-444B-8BDA-AD62DB34A8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CBE051D-CD0B-9143-964A-4BD0FD7AE4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44EC4C0-7493-2D4A-A7AE-F3A5FD7450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60F2DAA-DB67-AB47-9944-2E3428D27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9A1A0C0-0219-7E4E-B45C-D5B851556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4F965385-1E7D-014D-BF88-CD488D331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5412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E500458-91EC-C849-AA78-0ECE2CAF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1ABB445-4E37-9A4D-BE4D-ABA8A44F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2B8EA9E-1E9C-EC4E-9431-94547CD31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D8D43A9-E4BB-7044-B88E-07268E18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131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0693371-79B3-4247-AA4D-7B6510882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E864549-EE92-8C41-9EDD-7966FC2C5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BFD7867-3067-6C49-A792-DE4EA5F8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6900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716B65-66F4-984E-8AEB-E7118A0D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8ECB5D-ED41-224C-8481-147E8B99B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C3D952C-E340-E049-9BE5-D73515531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EB21607-0E56-4441-858A-E3C105428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8E6C3B3-E96C-DB41-85F4-514333157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981F943-234C-634C-80A9-247770084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299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37F420-17C9-794C-A653-16E43EAC5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833F06B-9C31-6746-BFEA-963115C85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89DF870-1C35-D44B-A2F3-FA6086577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588F6E8-3599-7742-9773-9B5845B8D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3E062C7-6A80-8846-9635-1EE3B64EC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C62AA19-2E44-1742-8C3B-D5AEAE7B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263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B2EEE67-944E-CC44-97CB-03C038F8D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48EE3A2-AE9B-EE41-8985-95F567678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56D8372-4ECB-3441-BA87-BE5D76DCEB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3DF25-1C2B-4D49-9848-3EDCE8C42C7B}" type="datetimeFigureOut">
              <a:rPr kumimoji="1" lang="ja-JP" altLang="en-US" smtClean="0"/>
              <a:t>2018/12/12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9E9617A-49A5-C049-AC75-01BB6435A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6782D1-B6CB-144E-AB5B-983D78DFD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C2774-B39B-CB48-9918-0C3D20246EB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5022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9E0EA7-435B-024A-BF80-2D3EE4BA3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1"/>
            <a:ext cx="9144000" cy="2146113"/>
          </a:xfrm>
        </p:spPr>
        <p:txBody>
          <a:bodyPr/>
          <a:lstStyle/>
          <a:p>
            <a:r>
              <a:rPr lang="en-US" altLang="ja-JP" b="1" dirty="0">
                <a:solidFill>
                  <a:srgbClr val="FF0000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JAWS- UG&amp;AAJUG</a:t>
            </a:r>
            <a:br>
              <a:rPr lang="en-US" altLang="ja-JP" b="1" dirty="0">
                <a:solidFill>
                  <a:srgbClr val="FF0000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</a:br>
            <a:r>
              <a:rPr lang="en-US" altLang="ja-JP" b="1" dirty="0">
                <a:solidFill>
                  <a:srgbClr val="FF0000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LT</a:t>
            </a:r>
            <a:r>
              <a:rPr lang="ja-JP" altLang="en-US" b="1">
                <a:solidFill>
                  <a:srgbClr val="FF0000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！！！</a:t>
            </a:r>
            <a:endParaRPr kumimoji="1" lang="ja-JP" altLang="en-US" b="1">
              <a:solidFill>
                <a:srgbClr val="FF0000"/>
              </a:solidFill>
              <a:latin typeface="Hiragino Kaku Gothic Pro W6" panose="020B0300000000000000" pitchFamily="34" charset="-128"/>
              <a:ea typeface="Hiragino Kaku Gothic Pro W6" panose="020B0300000000000000" pitchFamily="34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2FF816C-03F4-4A40-9B6F-78176284AA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46111"/>
            <a:ext cx="9144000" cy="753389"/>
          </a:xfrm>
        </p:spPr>
        <p:txBody>
          <a:bodyPr>
            <a:normAutofit/>
          </a:bodyPr>
          <a:lstStyle/>
          <a:p>
            <a:r>
              <a:rPr kumimoji="1" lang="en-US" altLang="ja-JP" sz="2800" b="1" dirty="0">
                <a:solidFill>
                  <a:srgbClr val="FF0000"/>
                </a:solidFill>
              </a:rPr>
              <a:t>~</a:t>
            </a:r>
            <a:r>
              <a:rPr lang="en-US" altLang="ja-JP" sz="2800" b="1" dirty="0">
                <a:solidFill>
                  <a:srgbClr val="FF0000"/>
                </a:solidFill>
              </a:rPr>
              <a:t>2</a:t>
            </a:r>
            <a:r>
              <a:rPr lang="ja-JP" altLang="en-US" sz="2800" b="1">
                <a:solidFill>
                  <a:srgbClr val="FF0000"/>
                </a:solidFill>
              </a:rPr>
              <a:t>年目エンジニアが</a:t>
            </a:r>
            <a:r>
              <a:rPr lang="en-US" altLang="ja-JP" sz="2800" b="1" dirty="0">
                <a:solidFill>
                  <a:srgbClr val="FF0000"/>
                </a:solidFill>
              </a:rPr>
              <a:t>2</a:t>
            </a:r>
            <a:r>
              <a:rPr lang="ja-JP" altLang="en-US" sz="2800" b="1">
                <a:solidFill>
                  <a:srgbClr val="FF0000"/>
                </a:solidFill>
              </a:rPr>
              <a:t>週間でスキルを</a:t>
            </a:r>
            <a:r>
              <a:rPr lang="en-US" altLang="ja-JP" sz="2800" b="1" dirty="0">
                <a:solidFill>
                  <a:srgbClr val="FF0000"/>
                </a:solidFill>
              </a:rPr>
              <a:t>4</a:t>
            </a:r>
            <a:r>
              <a:rPr lang="ja-JP" altLang="en-US" sz="2800" b="1">
                <a:solidFill>
                  <a:srgbClr val="FF0000"/>
                </a:solidFill>
              </a:rPr>
              <a:t>つ公開した話</a:t>
            </a:r>
            <a:r>
              <a:rPr kumimoji="1" lang="en-US" altLang="ja-JP" sz="2800" b="1" dirty="0">
                <a:solidFill>
                  <a:srgbClr val="FF0000"/>
                </a:solidFill>
              </a:rPr>
              <a:t>~</a:t>
            </a:r>
            <a:endParaRPr kumimoji="1" lang="ja-JP" altLang="en-US" sz="28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81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D78C6DB-7387-5C4F-A7A3-F00A2ED8D420}"/>
              </a:ext>
            </a:extLst>
          </p:cNvPr>
          <p:cNvSpPr/>
          <p:nvPr/>
        </p:nvSpPr>
        <p:spPr>
          <a:xfrm>
            <a:off x="6068790" y="1371600"/>
            <a:ext cx="5698671" cy="53720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4400" b="1" u="sng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 </a:t>
            </a:r>
            <a:r>
              <a:rPr lang="en-US" altLang="ja-JP" sz="4400" b="1" u="sng" dirty="0" err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Clova</a:t>
            </a:r>
            <a:endParaRPr lang="en-US" altLang="ja-JP" sz="4400" b="1" u="sng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　・サンプル発話が　　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　　</a:t>
            </a:r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設定しやすい。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　・発話の揺らぎ、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　　が大変。</a:t>
            </a:r>
            <a:endParaRPr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　・コードが若干</a:t>
            </a:r>
            <a:endParaRPr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　　見やすい。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5D0A6299-C415-5A42-A604-85611167EE42}"/>
              </a:ext>
            </a:extLst>
          </p:cNvPr>
          <p:cNvSpPr/>
          <p:nvPr/>
        </p:nvSpPr>
        <p:spPr>
          <a:xfrm>
            <a:off x="370119" y="1371600"/>
            <a:ext cx="5698671" cy="537209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4400" b="1" u="sng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Alexa</a:t>
            </a:r>
          </a:p>
          <a:p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</a:t>
            </a:r>
            <a:r>
              <a:rPr kumimoji="1" lang="en-US" altLang="ja-JP" sz="3600" b="1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Amazon Developer</a:t>
            </a: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が使いやすい。</a:t>
            </a:r>
            <a:endParaRPr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・テストが簡単に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</a:t>
            </a:r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できる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・揺らぎ等で</a:t>
            </a:r>
            <a:br>
              <a:rPr kumimoji="1" lang="en-US" altLang="ja-JP" sz="3600" b="1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リジェクトは少ない。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24" name="コンテンツ プレースホルダー 17">
            <a:extLst>
              <a:ext uri="{FF2B5EF4-FFF2-40B4-BE49-F238E27FC236}">
                <a16:creationId xmlns:a16="http://schemas.microsoft.com/office/drawing/2014/main" id="{0C7E3871-746B-2144-963D-7A16C69F5C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3214" y="2334986"/>
            <a:ext cx="3234438" cy="3564162"/>
          </a:xfrm>
          <a:prstGeom prst="rect">
            <a:avLst/>
          </a:prstGeom>
        </p:spPr>
      </p:pic>
      <p:sp>
        <p:nvSpPr>
          <p:cNvPr id="25" name="タイトル 1">
            <a:extLst>
              <a:ext uri="{FF2B5EF4-FFF2-40B4-BE49-F238E27FC236}">
                <a16:creationId xmlns:a16="http://schemas.microsoft.com/office/drawing/2014/main" id="{55ADE827-79DE-9C4D-B519-E1247BDAA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62" y="146959"/>
            <a:ext cx="11397342" cy="1325563"/>
          </a:xfrm>
        </p:spPr>
        <p:txBody>
          <a:bodyPr>
            <a:noAutofit/>
          </a:bodyPr>
          <a:lstStyle/>
          <a:p>
            <a:pPr algn="ctr"/>
            <a:r>
              <a:rPr lang="ja-JP" altLang="en-US" b="1" u="sng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やきにくラブ：お肉について教えてくれる</a:t>
            </a:r>
            <a:endParaRPr kumimoji="1" lang="ja-JP" altLang="en-US" b="1" u="sng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2730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E06102F6-4BFE-BA46-9F0C-278DDD9CD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79" y="0"/>
            <a:ext cx="11397342" cy="1325563"/>
          </a:xfrm>
        </p:spPr>
        <p:txBody>
          <a:bodyPr>
            <a:noAutofit/>
          </a:bodyPr>
          <a:lstStyle/>
          <a:p>
            <a:r>
              <a:rPr lang="en-US" altLang="ja-JP" b="1" u="sng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DEMO</a:t>
            </a:r>
            <a:endParaRPr kumimoji="1" lang="ja-JP" altLang="en-US" b="1" u="sng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718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162764-1B1A-0745-B9FD-CD134026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49" y="2036234"/>
            <a:ext cx="11539004" cy="2641996"/>
          </a:xfrm>
        </p:spPr>
        <p:txBody>
          <a:bodyPr>
            <a:noAutofit/>
          </a:bodyPr>
          <a:lstStyle/>
          <a:p>
            <a:r>
              <a:rPr kumimoji="1" lang="ja-JP" altLang="en-US" sz="54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申請まではいいけど、</a:t>
            </a:r>
            <a:br>
              <a:rPr kumimoji="1" lang="en-US" altLang="ja-JP" sz="54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kumimoji="1" lang="en-US" altLang="ja-JP" sz="54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FB</a:t>
            </a:r>
            <a:r>
              <a:rPr kumimoji="1" lang="ja-JP" altLang="en-US" sz="54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が英語なんじゃないの・・・？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AB9FBCBA-C4D7-5649-B973-826C10630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-28973" y="403959"/>
            <a:ext cx="4803983" cy="33311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B46872B-7A83-5041-B9F8-F821109A2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7575116" y="5980356"/>
            <a:ext cx="4803983" cy="33311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58FBAA7-220B-0245-9370-FB3664A37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12849882">
            <a:off x="8359534" y="380472"/>
            <a:ext cx="4275410" cy="29646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4BD94F91-AEAB-1840-AC79-432B30C25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13263129">
            <a:off x="-881863" y="5292554"/>
            <a:ext cx="4803983" cy="3331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85281DA-4A17-874E-A3C0-1E8E78D824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2967037" y="369566"/>
            <a:ext cx="4803983" cy="33311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1C2DAAB-A3EC-DA42-845E-469E1B88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8239573" y="507338"/>
            <a:ext cx="4803983" cy="33311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E77C1965-F1FE-184A-A4DE-75DD4EB19B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7361161">
            <a:off x="-1494283" y="701499"/>
            <a:ext cx="6282060" cy="43560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A55309C-FCEB-8845-AF27-3B05C360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18431442">
            <a:off x="7260129" y="5241306"/>
            <a:ext cx="6282060" cy="43560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3E2112A-8761-E140-A734-FAC5B4E70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3679191">
            <a:off x="6277115" y="-541024"/>
            <a:ext cx="5212829" cy="36146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D7C951F-0DDB-9F4B-AE85-BC37AFB6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7588446" y="1651993"/>
            <a:ext cx="4803983" cy="333115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2478425-D39A-DD4F-B91B-F256442A9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20400012">
            <a:off x="-2629369" y="6677268"/>
            <a:ext cx="5212829" cy="36146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DE7C8D02-3545-3D44-AD63-F98FF0F25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970968">
            <a:off x="7567970" y="5115294"/>
            <a:ext cx="4803983" cy="33311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F59B2205-1F9D-7C4A-B511-6C5580F43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-113368" y="5887671"/>
            <a:ext cx="4803983" cy="33311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04BB6ACF-B4D7-F448-9080-06232AAAD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1225991">
            <a:off x="5220761" y="6786821"/>
            <a:ext cx="5212829" cy="36146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2F4F6BAA-ABF2-5E46-A956-76979D0D0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970968">
            <a:off x="2853916" y="5980355"/>
            <a:ext cx="4803983" cy="33311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73CDEA6-157F-F246-874F-4DB0F51155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20400012">
            <a:off x="1215903" y="432376"/>
            <a:ext cx="5212829" cy="361465"/>
          </a:xfrm>
          <a:prstGeom prst="rect">
            <a:avLst/>
          </a:prstGeom>
        </p:spPr>
      </p:pic>
      <p:pic>
        <p:nvPicPr>
          <p:cNvPr id="37" name="コンテンツ プレースホルダー 4">
            <a:extLst>
              <a:ext uri="{FF2B5EF4-FFF2-40B4-BE49-F238E27FC236}">
                <a16:creationId xmlns:a16="http://schemas.microsoft.com/office/drawing/2014/main" id="{D8BF13DE-49F3-644A-8133-870215EC31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1E5F1"/>
              </a:clrFrom>
              <a:clrTo>
                <a:srgbClr val="E1E5F1">
                  <a:alpha val="0"/>
                </a:srgbClr>
              </a:clrTo>
            </a:clrChange>
          </a:blip>
          <a:srcRect l="7716" t="48215" r="75854" b="39941"/>
          <a:stretch/>
        </p:blipFill>
        <p:spPr>
          <a:xfrm rot="14036298">
            <a:off x="6867309" y="82235"/>
            <a:ext cx="3226431" cy="2326030"/>
          </a:xfrm>
          <a:prstGeom prst="rect">
            <a:avLst/>
          </a:prstGeom>
        </p:spPr>
      </p:pic>
      <p:sp>
        <p:nvSpPr>
          <p:cNvPr id="4" name="ひし形 3">
            <a:extLst>
              <a:ext uri="{FF2B5EF4-FFF2-40B4-BE49-F238E27FC236}">
                <a16:creationId xmlns:a16="http://schemas.microsoft.com/office/drawing/2014/main" id="{581C603E-3C07-A849-A4B4-432477D11E7E}"/>
              </a:ext>
            </a:extLst>
          </p:cNvPr>
          <p:cNvSpPr/>
          <p:nvPr/>
        </p:nvSpPr>
        <p:spPr>
          <a:xfrm>
            <a:off x="286458" y="435520"/>
            <a:ext cx="2255429" cy="2122543"/>
          </a:xfrm>
          <a:prstGeom prst="diamond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BDAC17AE-E060-8243-B5CA-29B981F002A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06367" y="82537"/>
            <a:ext cx="3116556" cy="281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2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16">
            <a:extLst>
              <a:ext uri="{FF2B5EF4-FFF2-40B4-BE49-F238E27FC236}">
                <a16:creationId xmlns:a16="http://schemas.microsoft.com/office/drawing/2014/main" id="{2B09EEB9-C78D-3548-8888-07C48FA46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178" y="1689213"/>
            <a:ext cx="5134737" cy="4949145"/>
          </a:xfr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3FD2756-06D3-204E-A485-EFE4825AFB74}"/>
              </a:ext>
            </a:extLst>
          </p:cNvPr>
          <p:cNvSpPr txBox="1">
            <a:spLocks/>
          </p:cNvSpPr>
          <p:nvPr/>
        </p:nvSpPr>
        <p:spPr>
          <a:xfrm>
            <a:off x="5454915" y="1942385"/>
            <a:ext cx="6897428" cy="512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全て日本語で、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具体的にダメなところを指摘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その上、こう対応するといいよ</a:t>
            </a:r>
            <a:r>
              <a:rPr lang="en-US" altLang="ja-JP" sz="40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〜</a:t>
            </a: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と・・・・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なんて親切・・・・！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B00230EA-FC37-164E-93EE-E65B16E03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561" y="146959"/>
            <a:ext cx="11397342" cy="1325563"/>
          </a:xfrm>
        </p:spPr>
        <p:txBody>
          <a:bodyPr>
            <a:noAutofit/>
          </a:bodyPr>
          <a:lstStyle/>
          <a:p>
            <a:pPr algn="ctr"/>
            <a:r>
              <a:rPr lang="ja-JP" altLang="en-US" b="1" u="sng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一安心！</a:t>
            </a:r>
            <a:r>
              <a:rPr lang="en-US" altLang="ja-JP" b="1" u="sng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FB</a:t>
            </a:r>
            <a:r>
              <a:rPr lang="ja-JP" altLang="en-US" b="1" u="sng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は日本語</a:t>
            </a:r>
            <a:r>
              <a:rPr lang="en-US" altLang="ja-JP" b="1" u="sng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&amp;</a:t>
            </a:r>
            <a:r>
              <a:rPr lang="ja-JP" altLang="en-US" b="1" u="sng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とっても丁寧！！</a:t>
            </a:r>
            <a:endParaRPr kumimoji="1" lang="ja-JP" altLang="en-US" b="1" u="sng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83EA6B04-5D7F-0E40-8438-057A5BF71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8265"/>
            <a:ext cx="1460285" cy="131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B3D4A695-24D0-8C42-BDF0-43FBB40358D1}"/>
              </a:ext>
            </a:extLst>
          </p:cNvPr>
          <p:cNvSpPr txBox="1">
            <a:spLocks/>
          </p:cNvSpPr>
          <p:nvPr/>
        </p:nvSpPr>
        <p:spPr>
          <a:xfrm>
            <a:off x="351650" y="209550"/>
            <a:ext cx="11183899" cy="6438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400" b="1" u="sng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私的、これだけでスキル感がでるポイント</a:t>
            </a:r>
            <a:endParaRPr lang="en-US" altLang="ja-JP" sz="4400" b="1" u="sng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40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①</a:t>
            </a: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効果音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→ただ喋らせるのもスキルらしいけど、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　音が入ると、なおスキルっぽさ</a:t>
            </a:r>
            <a:r>
              <a:rPr lang="en-US" altLang="ja-JP" sz="40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UP</a:t>
            </a: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！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ja-JP" sz="40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②</a:t>
            </a: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アイコン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→スキル一覧で見た時にアイコンは大事。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→文字を含む場合は切れないようにする。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6" name="コンテンツ プレースホルダー 17">
            <a:extLst>
              <a:ext uri="{FF2B5EF4-FFF2-40B4-BE49-F238E27FC236}">
                <a16:creationId xmlns:a16="http://schemas.microsoft.com/office/drawing/2014/main" id="{105F1566-2E9A-4B40-B6A9-C602CAB164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191064" y="3630386"/>
            <a:ext cx="2000936" cy="220491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5D6FEFD-A69C-8446-BAB8-A25685308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6006" y="2282021"/>
            <a:ext cx="1669543" cy="1703615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E9C9EF52-9391-DA4E-B43C-BCC5D3B27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90287">
            <a:off x="10819161" y="1925795"/>
            <a:ext cx="1347318" cy="1322821"/>
          </a:xfrm>
          <a:prstGeom prst="rect">
            <a:avLst/>
          </a:prstGeom>
        </p:spPr>
      </p:pic>
      <p:pic>
        <p:nvPicPr>
          <p:cNvPr id="11" name="コンテンツ プレースホルダー 4">
            <a:extLst>
              <a:ext uri="{FF2B5EF4-FFF2-40B4-BE49-F238E27FC236}">
                <a16:creationId xmlns:a16="http://schemas.microsoft.com/office/drawing/2014/main" id="{DBB089CE-3EE7-0B4E-A486-41E7B10C36F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1E5F1"/>
              </a:clrFrom>
              <a:clrTo>
                <a:srgbClr val="E1E5F1">
                  <a:alpha val="0"/>
                </a:srgbClr>
              </a:clrTo>
            </a:clrChange>
          </a:blip>
          <a:srcRect l="7716" t="48215" r="75854" b="39941"/>
          <a:stretch/>
        </p:blipFill>
        <p:spPr>
          <a:xfrm rot="1219379">
            <a:off x="6271571" y="146408"/>
            <a:ext cx="3226431" cy="2326030"/>
          </a:xfrm>
          <a:prstGeom prst="rect">
            <a:avLst/>
          </a:prstGeom>
        </p:spPr>
      </p:pic>
      <p:pic>
        <p:nvPicPr>
          <p:cNvPr id="12" name="コンテンツ プレースホルダー 4">
            <a:extLst>
              <a:ext uri="{FF2B5EF4-FFF2-40B4-BE49-F238E27FC236}">
                <a16:creationId xmlns:a16="http://schemas.microsoft.com/office/drawing/2014/main" id="{B3F83FDB-74FF-BE4E-A76F-1B25768E73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1E5F1"/>
              </a:clrFrom>
              <a:clrTo>
                <a:srgbClr val="E1E5F1">
                  <a:alpha val="0"/>
                </a:srgbClr>
              </a:clrTo>
            </a:clrChange>
          </a:blip>
          <a:srcRect l="7716" t="48215" r="75854" b="39941"/>
          <a:stretch/>
        </p:blipFill>
        <p:spPr>
          <a:xfrm rot="1219379">
            <a:off x="10580237" y="909032"/>
            <a:ext cx="1574264" cy="1134934"/>
          </a:xfrm>
          <a:prstGeom prst="rect">
            <a:avLst/>
          </a:prstGeom>
        </p:spPr>
      </p:pic>
      <p:pic>
        <p:nvPicPr>
          <p:cNvPr id="13" name="コンテンツ プレースホルダー 4">
            <a:extLst>
              <a:ext uri="{FF2B5EF4-FFF2-40B4-BE49-F238E27FC236}">
                <a16:creationId xmlns:a16="http://schemas.microsoft.com/office/drawing/2014/main" id="{ADDC5456-31F4-0C47-B4E6-3483EB23823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1E5F1"/>
              </a:clrFrom>
              <a:clrTo>
                <a:srgbClr val="E1E5F1">
                  <a:alpha val="0"/>
                </a:srgbClr>
              </a:clrTo>
            </a:clrChange>
          </a:blip>
          <a:srcRect l="7716" t="48215" r="75854" b="39941"/>
          <a:stretch/>
        </p:blipFill>
        <p:spPr>
          <a:xfrm rot="1219379">
            <a:off x="8885057" y="723611"/>
            <a:ext cx="2088658" cy="150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73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コンテンツ プレースホルダー 2">
            <a:extLst>
              <a:ext uri="{FF2B5EF4-FFF2-40B4-BE49-F238E27FC236}">
                <a16:creationId xmlns:a16="http://schemas.microsoft.com/office/drawing/2014/main" id="{53B9A876-394D-D04F-A4C6-F840CC8A0EC3}"/>
              </a:ext>
            </a:extLst>
          </p:cNvPr>
          <p:cNvSpPr txBox="1">
            <a:spLocks/>
          </p:cNvSpPr>
          <p:nvPr/>
        </p:nvSpPr>
        <p:spPr>
          <a:xfrm>
            <a:off x="360967" y="266700"/>
            <a:ext cx="11640533" cy="6438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ja-JP" sz="4800" b="1" u="sng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FB</a:t>
            </a:r>
            <a:r>
              <a:rPr lang="ja-JP" altLang="en-US" sz="4800" b="1" u="sng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ご指摘ランキング</a:t>
            </a:r>
            <a:r>
              <a:rPr lang="en-US" altLang="ja-JP" sz="4800" b="1" u="sng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(</a:t>
            </a:r>
            <a:r>
              <a:rPr lang="ja-JP" altLang="en-US" sz="4800" b="1" u="sng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経験談</a:t>
            </a:r>
            <a:r>
              <a:rPr lang="en-US" altLang="ja-JP" sz="4800" b="1" u="sng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　　　スキル名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　　　発話パターン</a:t>
            </a:r>
            <a:r>
              <a:rPr lang="en-US" altLang="ja-JP" sz="40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 / </a:t>
            </a: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インテントの重複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　　　スロットの同義語設定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4" name="コンテンツ プレースホルダー 4">
            <a:extLst>
              <a:ext uri="{FF2B5EF4-FFF2-40B4-BE49-F238E27FC236}">
                <a16:creationId xmlns:a16="http://schemas.microsoft.com/office/drawing/2014/main" id="{69AE2912-AAF3-014F-AD9F-765F58DBE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709" r="23264" b="50000"/>
          <a:stretch/>
        </p:blipFill>
        <p:spPr>
          <a:xfrm>
            <a:off x="627667" y="968464"/>
            <a:ext cx="1825392" cy="1754281"/>
          </a:xfrm>
        </p:spPr>
      </p:pic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27943D16-66F0-DC47-A71D-B29E1C5B6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027" t="50335" r="50000" b="-335"/>
          <a:stretch/>
        </p:blipFill>
        <p:spPr>
          <a:xfrm>
            <a:off x="630960" y="3168883"/>
            <a:ext cx="1742605" cy="1674719"/>
          </a:xfrm>
          <a:prstGeom prst="rect">
            <a:avLst/>
          </a:prstGeom>
        </p:spPr>
      </p:pic>
      <p:pic>
        <p:nvPicPr>
          <p:cNvPr id="6" name="コンテンツ プレースホルダー 4">
            <a:extLst>
              <a:ext uri="{FF2B5EF4-FFF2-40B4-BE49-F238E27FC236}">
                <a16:creationId xmlns:a16="http://schemas.microsoft.com/office/drawing/2014/main" id="{B851176C-2D6E-8C49-B8F0-7BAF9B51E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88" t="47374" r="-2115" b="2626"/>
          <a:stretch/>
        </p:blipFill>
        <p:spPr>
          <a:xfrm>
            <a:off x="625962" y="5103370"/>
            <a:ext cx="1600199" cy="15378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87BA645-142E-4A4C-A2F8-FEAE8CB8DE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600" y="1695287"/>
            <a:ext cx="4279900" cy="1677915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4F42D9E-CF72-634C-8403-4529C4D87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308174">
            <a:off x="9170690" y="893860"/>
            <a:ext cx="2904533" cy="118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84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162764-1B1A-0745-B9FD-CD134026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902" y="1851834"/>
            <a:ext cx="6570745" cy="3079133"/>
          </a:xfrm>
        </p:spPr>
        <p:txBody>
          <a:bodyPr>
            <a:noAutofit/>
          </a:bodyPr>
          <a:lstStyle/>
          <a:p>
            <a:r>
              <a:rPr kumimoji="1" lang="ja-JP" altLang="en-US" sz="6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本資料は</a:t>
            </a:r>
            <a:br>
              <a:rPr kumimoji="1" lang="en-US" altLang="ja-JP" sz="60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kumimoji="1" lang="ja-JP" altLang="en-US" sz="6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個人の感想であり、</a:t>
            </a:r>
            <a:br>
              <a:rPr kumimoji="1" lang="en-US" altLang="ja-JP" sz="60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kumimoji="1" lang="ja-JP" altLang="en-US" sz="6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まだまだ素人です。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AB9FBCBA-C4D7-5649-B973-826C10630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-28973" y="403959"/>
            <a:ext cx="4803983" cy="33311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B46872B-7A83-5041-B9F8-F821109A2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7575116" y="5980356"/>
            <a:ext cx="4803983" cy="33311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58FBAA7-220B-0245-9370-FB3664A37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12849882">
            <a:off x="8359534" y="380472"/>
            <a:ext cx="4275410" cy="29646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4BD94F91-AEAB-1840-AC79-432B30C25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13263129">
            <a:off x="-881863" y="5292554"/>
            <a:ext cx="4803983" cy="3331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85281DA-4A17-874E-A3C0-1E8E78D824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2967037" y="369566"/>
            <a:ext cx="4803983" cy="33311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1C2DAAB-A3EC-DA42-845E-469E1B88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8239573" y="507338"/>
            <a:ext cx="4803983" cy="33311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E77C1965-F1FE-184A-A4DE-75DD4EB19B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7361161">
            <a:off x="-1494283" y="701499"/>
            <a:ext cx="6282060" cy="43560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A55309C-FCEB-8845-AF27-3B05C360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18431442">
            <a:off x="7260129" y="5241306"/>
            <a:ext cx="6282060" cy="43560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3E2112A-8761-E140-A734-FAC5B4E70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3679191">
            <a:off x="6277115" y="-541024"/>
            <a:ext cx="5212829" cy="36146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D7C951F-0DDB-9F4B-AE85-BC37AFB6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7588446" y="1651993"/>
            <a:ext cx="4803983" cy="333115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2478425-D39A-DD4F-B91B-F256442A9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20400012">
            <a:off x="-2629369" y="6677268"/>
            <a:ext cx="5212829" cy="36146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DE7C8D02-3545-3D44-AD63-F98FF0F25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970968">
            <a:off x="7567970" y="5115294"/>
            <a:ext cx="4803983" cy="33311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F59B2205-1F9D-7C4A-B511-6C5580F43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-113368" y="5887671"/>
            <a:ext cx="4803983" cy="33311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04BB6ACF-B4D7-F448-9080-06232AAAD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1225991">
            <a:off x="5220761" y="6786821"/>
            <a:ext cx="5212829" cy="36146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2F4F6BAA-ABF2-5E46-A956-76979D0D0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970968">
            <a:off x="2853916" y="5980355"/>
            <a:ext cx="4803983" cy="33311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73CDEA6-157F-F246-874F-4DB0F51155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20400012">
            <a:off x="1215903" y="432376"/>
            <a:ext cx="5212829" cy="361465"/>
          </a:xfrm>
          <a:prstGeom prst="rect">
            <a:avLst/>
          </a:prstGeom>
        </p:spPr>
      </p:pic>
      <p:pic>
        <p:nvPicPr>
          <p:cNvPr id="27" name="コンテンツ プレースホルダー 4">
            <a:extLst>
              <a:ext uri="{FF2B5EF4-FFF2-40B4-BE49-F238E27FC236}">
                <a16:creationId xmlns:a16="http://schemas.microsoft.com/office/drawing/2014/main" id="{77CDEF38-CE4B-8047-999F-5F72BB83DD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1E5F1"/>
              </a:clrFrom>
              <a:clrTo>
                <a:srgbClr val="E1E5F1">
                  <a:alpha val="0"/>
                </a:srgbClr>
              </a:clrTo>
            </a:clrChange>
          </a:blip>
          <a:srcRect l="7716" t="48215" r="75854" b="39941"/>
          <a:stretch/>
        </p:blipFill>
        <p:spPr>
          <a:xfrm rot="1955317">
            <a:off x="7748909" y="3635681"/>
            <a:ext cx="5088098" cy="366816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28AFC25C-17A7-7340-BC4B-0FF16D5E2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3312" y="165665"/>
            <a:ext cx="4919332" cy="4341845"/>
          </a:xfrm>
          <a:prstGeom prst="rect">
            <a:avLst/>
          </a:prstGeom>
        </p:spPr>
      </p:pic>
      <p:pic>
        <p:nvPicPr>
          <p:cNvPr id="30" name="コンテンツ プレースホルダー 12">
            <a:extLst>
              <a:ext uri="{FF2B5EF4-FFF2-40B4-BE49-F238E27FC236}">
                <a16:creationId xmlns:a16="http://schemas.microsoft.com/office/drawing/2014/main" id="{B20A2C6F-7343-B44E-BAA8-D8943723C6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9623" y="839257"/>
            <a:ext cx="1971460" cy="1971460"/>
          </a:xfrm>
          <a:prstGeom prst="rect">
            <a:avLst/>
          </a:prstGeom>
        </p:spPr>
      </p:pic>
      <p:sp>
        <p:nvSpPr>
          <p:cNvPr id="37" name="タイトル 1">
            <a:extLst>
              <a:ext uri="{FF2B5EF4-FFF2-40B4-BE49-F238E27FC236}">
                <a16:creationId xmlns:a16="http://schemas.microsoft.com/office/drawing/2014/main" id="{0487ED36-CA43-C04C-8D73-20AB54322527}"/>
              </a:ext>
            </a:extLst>
          </p:cNvPr>
          <p:cNvSpPr txBox="1">
            <a:spLocks/>
          </p:cNvSpPr>
          <p:nvPr/>
        </p:nvSpPr>
        <p:spPr>
          <a:xfrm>
            <a:off x="7827175" y="1061387"/>
            <a:ext cx="4689765" cy="30791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もっと勉強して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いずれはお仕事に</a:t>
            </a:r>
            <a:endParaRPr lang="en-US" altLang="ja-JP" sz="4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4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したいと思います</a:t>
            </a:r>
          </a:p>
        </p:txBody>
      </p:sp>
    </p:spTree>
    <p:extLst>
      <p:ext uri="{BB962C8B-B14F-4D97-AF65-F5344CB8AC3E}">
        <p14:creationId xmlns:p14="http://schemas.microsoft.com/office/powerpoint/2010/main" val="3683231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5C674BD0-7930-244A-9F1D-8D670B0BB7E2}"/>
              </a:ext>
            </a:extLst>
          </p:cNvPr>
          <p:cNvSpPr txBox="1">
            <a:spLocks/>
          </p:cNvSpPr>
          <p:nvPr/>
        </p:nvSpPr>
        <p:spPr>
          <a:xfrm>
            <a:off x="803564" y="498763"/>
            <a:ext cx="11388436" cy="2146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5400" b="1">
                <a:solidFill>
                  <a:srgbClr val="FF0000"/>
                </a:solidFill>
                <a:latin typeface="Hiragino Kaku Gothic Pro W6" panose="020B0300000000000000" pitchFamily="34" charset="-128"/>
                <a:ea typeface="Hiragino Kaku Gothic Pro W6" panose="020B0300000000000000" pitchFamily="34" charset="-128"/>
              </a:rPr>
              <a:t>ご静聴ありがとうございました！！</a:t>
            </a:r>
          </a:p>
        </p:txBody>
      </p:sp>
    </p:spTree>
    <p:extLst>
      <p:ext uri="{BB962C8B-B14F-4D97-AF65-F5344CB8AC3E}">
        <p14:creationId xmlns:p14="http://schemas.microsoft.com/office/powerpoint/2010/main" val="4103927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162764-1B1A-0745-B9FD-CD134026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816" y="2545840"/>
            <a:ext cx="6548820" cy="1828553"/>
          </a:xfrm>
        </p:spPr>
        <p:txBody>
          <a:bodyPr>
            <a:noAutofit/>
          </a:bodyPr>
          <a:lstStyle/>
          <a:p>
            <a:r>
              <a:rPr kumimoji="1" lang="ja-JP" altLang="en-US" sz="6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本資料はお茶目な</a:t>
            </a:r>
            <a:br>
              <a:rPr kumimoji="1" lang="en-US" altLang="ja-JP" sz="60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kumimoji="1" lang="ja-JP" altLang="en-US" sz="6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要素を含みます。</a:t>
            </a:r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007B1354-A80C-624C-B9C1-0E3B68D63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6074" y="2358639"/>
            <a:ext cx="1971460" cy="1971460"/>
          </a:xfr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B9FBCBA-C4D7-5649-B973-826C106304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-28973" y="403959"/>
            <a:ext cx="4803983" cy="33311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B46872B-7A83-5041-B9F8-F821109A2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7575116" y="5980356"/>
            <a:ext cx="4803983" cy="33311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58FBAA7-220B-0245-9370-FB3664A376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12849882">
            <a:off x="8359534" y="380472"/>
            <a:ext cx="4275410" cy="29646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4BD94F91-AEAB-1840-AC79-432B30C258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13263129">
            <a:off x="-881863" y="5292554"/>
            <a:ext cx="4803983" cy="3331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85281DA-4A17-874E-A3C0-1E8E78D82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2967037" y="369566"/>
            <a:ext cx="4803983" cy="33311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1C2DAAB-A3EC-DA42-845E-469E1B888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8239573" y="507338"/>
            <a:ext cx="4803983" cy="33311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E77C1965-F1FE-184A-A4DE-75DD4EB19B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7361161">
            <a:off x="-1494283" y="701499"/>
            <a:ext cx="6282060" cy="43560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A55309C-FCEB-8845-AF27-3B05C36074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18431442">
            <a:off x="7260129" y="5241306"/>
            <a:ext cx="6282060" cy="43560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3E2112A-8761-E140-A734-FAC5B4E701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3679191">
            <a:off x="6277115" y="-541024"/>
            <a:ext cx="5212829" cy="36146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D7C951F-0DDB-9F4B-AE85-BC37AFB6F8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7588446" y="1651993"/>
            <a:ext cx="4803983" cy="333115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2478425-D39A-DD4F-B91B-F256442A90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20400012">
            <a:off x="-2629369" y="6677268"/>
            <a:ext cx="5212829" cy="36146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DE7C8D02-3545-3D44-AD63-F98FF0F258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970968">
            <a:off x="7567970" y="5115294"/>
            <a:ext cx="4803983" cy="33311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F59B2205-1F9D-7C4A-B511-6C5580F435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-113368" y="5887671"/>
            <a:ext cx="4803983" cy="33311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04BB6ACF-B4D7-F448-9080-06232AAADF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1225991">
            <a:off x="5220761" y="6786821"/>
            <a:ext cx="5212829" cy="36146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2F4F6BAA-ABF2-5E46-A956-76979D0D0E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970968">
            <a:off x="2853916" y="5980355"/>
            <a:ext cx="4803983" cy="33311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73CDEA6-157F-F246-874F-4DB0F51155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20400012">
            <a:off x="1215903" y="432376"/>
            <a:ext cx="5212829" cy="361465"/>
          </a:xfrm>
          <a:prstGeom prst="rect">
            <a:avLst/>
          </a:prstGeom>
        </p:spPr>
      </p:pic>
      <p:pic>
        <p:nvPicPr>
          <p:cNvPr id="24" name="コンテンツ プレースホルダー 4">
            <a:extLst>
              <a:ext uri="{FF2B5EF4-FFF2-40B4-BE49-F238E27FC236}">
                <a16:creationId xmlns:a16="http://schemas.microsoft.com/office/drawing/2014/main" id="{8E0C2B0C-F37F-9C4B-B93C-1098874545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1E5F1"/>
              </a:clrFrom>
              <a:clrTo>
                <a:srgbClr val="E1E5F1">
                  <a:alpha val="0"/>
                </a:srgbClr>
              </a:clrTo>
            </a:clrChange>
          </a:blip>
          <a:srcRect l="7716" t="48215" r="75854" b="39941"/>
          <a:stretch/>
        </p:blipFill>
        <p:spPr>
          <a:xfrm rot="9262266">
            <a:off x="575670" y="1462881"/>
            <a:ext cx="2070798" cy="149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6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B4529A8-E5E9-8943-B2E7-88DE8FDBB9D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625" y="-49875"/>
            <a:ext cx="12192000" cy="703256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00AD892-1699-0147-9EE0-0FD64FC2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825" y="428613"/>
            <a:ext cx="4239986" cy="1325563"/>
          </a:xfrm>
        </p:spPr>
        <p:txBody>
          <a:bodyPr/>
          <a:lstStyle/>
          <a:p>
            <a:r>
              <a:rPr kumimoji="1" lang="ja-JP" altLang="en-US" b="1" u="sng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プロフィール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B3A78AC-E269-0142-BD8E-4FF8E5FA3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4825" y="2183677"/>
            <a:ext cx="10515600" cy="43091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●</a:t>
            </a:r>
            <a:r>
              <a:rPr kumimoji="1"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新　美沙希</a:t>
            </a:r>
            <a:r>
              <a:rPr kumimoji="1" lang="en-US" altLang="ja-JP" sz="32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(</a:t>
            </a:r>
            <a:r>
              <a:rPr kumimoji="1"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しん　みさき</a:t>
            </a:r>
            <a:r>
              <a:rPr kumimoji="1" lang="en-US" altLang="ja-JP" sz="32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)</a:t>
            </a:r>
          </a:p>
          <a:p>
            <a:pPr marL="0" indent="0">
              <a:buNone/>
            </a:pPr>
            <a:r>
              <a:rPr kumimoji="1"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株式会社アイエンター</a:t>
            </a:r>
            <a:endParaRPr kumimoji="1" lang="en-US" altLang="ja-JP" sz="32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システム開発本部スマートデバイスソリューション</a:t>
            </a:r>
            <a:r>
              <a:rPr lang="en-US" altLang="ja-JP" sz="32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Gr.</a:t>
            </a:r>
          </a:p>
          <a:p>
            <a:pPr marL="0" indent="0">
              <a:buNone/>
            </a:pPr>
            <a:endParaRPr lang="en-US" altLang="ja-JP" sz="32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入社</a:t>
            </a:r>
            <a:r>
              <a:rPr kumimoji="1" lang="en-US" altLang="ja-JP" sz="32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2</a:t>
            </a:r>
            <a:r>
              <a:rPr kumimoji="1"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年目エンジニアで、</a:t>
            </a:r>
            <a:endParaRPr kumimoji="1" lang="en-US" altLang="ja-JP" sz="32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None/>
            </a:pPr>
            <a:r>
              <a:rPr kumimoji="1"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普段の</a:t>
            </a:r>
            <a:r>
              <a:rPr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業務はアプリ開発</a:t>
            </a:r>
            <a:r>
              <a:rPr lang="en-US" altLang="ja-JP" sz="32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(</a:t>
            </a:r>
            <a:r>
              <a:rPr lang="en-US" altLang="ja-JP" sz="3200" b="1" dirty="0" err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iOS:objc</a:t>
            </a:r>
            <a:r>
              <a:rPr lang="en-US" altLang="ja-JP" sz="32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/swift)</a:t>
            </a:r>
            <a:endParaRPr kumimoji="1" lang="en-US" altLang="ja-JP" sz="32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marL="0" indent="0">
              <a:buNone/>
            </a:pPr>
            <a:r>
              <a:rPr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現在</a:t>
            </a:r>
            <a:r>
              <a:rPr lang="en-US" altLang="ja-JP" sz="32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Alexa</a:t>
            </a:r>
            <a:r>
              <a:rPr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スキル</a:t>
            </a:r>
            <a:r>
              <a:rPr lang="en-US" altLang="ja-JP" sz="32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*5</a:t>
            </a:r>
            <a:r>
              <a:rPr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つ、</a:t>
            </a:r>
            <a:r>
              <a:rPr lang="en-US" altLang="ja-JP" sz="3200" b="1" dirty="0" err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Clova</a:t>
            </a:r>
            <a:r>
              <a:rPr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スキル</a:t>
            </a:r>
            <a:r>
              <a:rPr lang="en-US" altLang="ja-JP" sz="32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*1</a:t>
            </a:r>
            <a:r>
              <a:rPr lang="ja-JP" altLang="en-US" sz="32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つ公開中。。。。</a:t>
            </a:r>
            <a:endParaRPr kumimoji="1" lang="en-US" altLang="ja-JP" sz="32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F40FFC58-6B6A-A94F-86A1-B094638B4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6569" y="381482"/>
            <a:ext cx="2910812" cy="291081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851F62F-51BE-3A4D-BD09-4B3CDA56B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2752" y="523775"/>
            <a:ext cx="3683817" cy="144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7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162764-1B1A-0745-B9FD-CD134026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080" y="2627485"/>
            <a:ext cx="9350279" cy="1325563"/>
          </a:xfrm>
        </p:spPr>
        <p:txBody>
          <a:bodyPr>
            <a:noAutofit/>
          </a:bodyPr>
          <a:lstStyle/>
          <a:p>
            <a:r>
              <a:rPr lang="ja-JP" altLang="en-US" sz="54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初心者がなぜスキル開発を</a:t>
            </a:r>
            <a:br>
              <a:rPr lang="en-US" altLang="ja-JP" sz="54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lang="ja-JP" altLang="en-US" sz="54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公開までしようと思ったのか。</a:t>
            </a:r>
            <a:endParaRPr kumimoji="1" lang="ja-JP" altLang="en-US" sz="5400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AB9FBCBA-C4D7-5649-B973-826C106304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-28973" y="403959"/>
            <a:ext cx="4803983" cy="33311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B46872B-7A83-5041-B9F8-F821109A2F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7575116" y="5980356"/>
            <a:ext cx="4803983" cy="33311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58FBAA7-220B-0245-9370-FB3664A376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12849882">
            <a:off x="8359534" y="380472"/>
            <a:ext cx="4275410" cy="29646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4BD94F91-AEAB-1840-AC79-432B30C258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13263129">
            <a:off x="-881863" y="5292554"/>
            <a:ext cx="4803983" cy="3331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85281DA-4A17-874E-A3C0-1E8E78D824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2967037" y="369566"/>
            <a:ext cx="4803983" cy="33311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1C2DAAB-A3EC-DA42-845E-469E1B8887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8239573" y="507338"/>
            <a:ext cx="4803983" cy="33311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E77C1965-F1FE-184A-A4DE-75DD4EB19B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7361161">
            <a:off x="-1494283" y="701499"/>
            <a:ext cx="6282060" cy="43560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A55309C-FCEB-8845-AF27-3B05C360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18431442">
            <a:off x="7260129" y="5241306"/>
            <a:ext cx="6282060" cy="43560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3E2112A-8761-E140-A734-FAC5B4E701A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3679191">
            <a:off x="6277115" y="-541024"/>
            <a:ext cx="5212829" cy="36146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D7C951F-0DDB-9F4B-AE85-BC37AFB6F8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7588446" y="1651993"/>
            <a:ext cx="4803983" cy="333115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2478425-D39A-DD4F-B91B-F256442A9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20400012">
            <a:off x="-2629369" y="6677268"/>
            <a:ext cx="5212829" cy="36146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DE7C8D02-3545-3D44-AD63-F98FF0F258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970968">
            <a:off x="7567970" y="5115294"/>
            <a:ext cx="4803983" cy="33311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F59B2205-1F9D-7C4A-B511-6C5580F43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-113368" y="5887671"/>
            <a:ext cx="4803983" cy="33311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04BB6ACF-B4D7-F448-9080-06232AAADF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1225991">
            <a:off x="5220761" y="6786821"/>
            <a:ext cx="5212829" cy="36146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2F4F6BAA-ABF2-5E46-A956-76979D0D0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970968">
            <a:off x="2853916" y="5980355"/>
            <a:ext cx="4803983" cy="33311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73CDEA6-157F-F246-874F-4DB0F51155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20400012">
            <a:off x="1215903" y="432376"/>
            <a:ext cx="5212829" cy="361465"/>
          </a:xfrm>
          <a:prstGeom prst="rect">
            <a:avLst/>
          </a:prstGeom>
        </p:spPr>
      </p:pic>
      <p:pic>
        <p:nvPicPr>
          <p:cNvPr id="37" name="コンテンツ プレースホルダー 4">
            <a:extLst>
              <a:ext uri="{FF2B5EF4-FFF2-40B4-BE49-F238E27FC236}">
                <a16:creationId xmlns:a16="http://schemas.microsoft.com/office/drawing/2014/main" id="{D8BF13DE-49F3-644A-8133-870215EC31F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E1E5F1"/>
              </a:clrFrom>
              <a:clrTo>
                <a:srgbClr val="E1E5F1">
                  <a:alpha val="0"/>
                </a:srgbClr>
              </a:clrTo>
            </a:clrChange>
          </a:blip>
          <a:srcRect l="7716" t="48215" r="75854" b="39941"/>
          <a:stretch/>
        </p:blipFill>
        <p:spPr>
          <a:xfrm rot="612798">
            <a:off x="7928263" y="3365688"/>
            <a:ext cx="3226431" cy="23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7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0DB4BC47-4AFD-B64E-A470-C0F9C9A14ACF}"/>
              </a:ext>
            </a:extLst>
          </p:cNvPr>
          <p:cNvGrpSpPr/>
          <p:nvPr/>
        </p:nvGrpSpPr>
        <p:grpSpPr>
          <a:xfrm>
            <a:off x="185058" y="881743"/>
            <a:ext cx="3608613" cy="5094514"/>
            <a:chOff x="185058" y="881743"/>
            <a:chExt cx="3608613" cy="5094514"/>
          </a:xfrm>
        </p:grpSpPr>
        <p:sp>
          <p:nvSpPr>
            <p:cNvPr id="17" name="角丸四角形 16">
              <a:extLst>
                <a:ext uri="{FF2B5EF4-FFF2-40B4-BE49-F238E27FC236}">
                  <a16:creationId xmlns:a16="http://schemas.microsoft.com/office/drawing/2014/main" id="{294EE475-9A94-214B-8F66-524BA1028150}"/>
                </a:ext>
              </a:extLst>
            </p:cNvPr>
            <p:cNvSpPr/>
            <p:nvPr/>
          </p:nvSpPr>
          <p:spPr>
            <a:xfrm>
              <a:off x="185058" y="881743"/>
              <a:ext cx="3608613" cy="509451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ja-JP" altLang="en-US" sz="3600" b="1">
                  <a:solidFill>
                    <a:schemeClr val="accent1">
                      <a:lumMod val="50000"/>
                    </a:schemeClr>
                  </a:solidFill>
                  <a:latin typeface="Tsukushi A Round Gothic" panose="02020400000000000000" pitchFamily="18" charset="-128"/>
                  <a:ea typeface="Tsukushi A Round Gothic" panose="02020400000000000000" pitchFamily="18" charset="-128"/>
                </a:rPr>
                <a:t>純粋な興味</a:t>
              </a:r>
              <a:endParaRPr kumimoji="1" lang="en-US" altLang="ja-JP" sz="3600" b="1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endParaRPr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688C7791-F65F-8943-9EF5-F0384BAEE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035" y="1943102"/>
              <a:ext cx="2583960" cy="3539671"/>
            </a:xfrm>
            <a:prstGeom prst="rect">
              <a:avLst/>
            </a:prstGeom>
          </p:spPr>
        </p:pic>
      </p:grp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3F4B6920-8183-F747-9FAF-4D696E8D64F7}"/>
              </a:ext>
            </a:extLst>
          </p:cNvPr>
          <p:cNvGrpSpPr/>
          <p:nvPr/>
        </p:nvGrpSpPr>
        <p:grpSpPr>
          <a:xfrm>
            <a:off x="4199165" y="881743"/>
            <a:ext cx="3608613" cy="5094514"/>
            <a:chOff x="4199165" y="881743"/>
            <a:chExt cx="3608613" cy="5094514"/>
          </a:xfrm>
        </p:grpSpPr>
        <p:sp>
          <p:nvSpPr>
            <p:cNvPr id="16" name="角丸四角形 15">
              <a:extLst>
                <a:ext uri="{FF2B5EF4-FFF2-40B4-BE49-F238E27FC236}">
                  <a16:creationId xmlns:a16="http://schemas.microsoft.com/office/drawing/2014/main" id="{F67B0AF8-A8B6-0F49-9FB1-7C4B0C62FF8E}"/>
                </a:ext>
              </a:extLst>
            </p:cNvPr>
            <p:cNvSpPr/>
            <p:nvPr/>
          </p:nvSpPr>
          <p:spPr>
            <a:xfrm>
              <a:off x="4199165" y="881743"/>
              <a:ext cx="3608613" cy="5094514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ja-JP" altLang="en-US" sz="3600" b="1">
                  <a:solidFill>
                    <a:schemeClr val="accent1">
                      <a:lumMod val="50000"/>
                    </a:schemeClr>
                  </a:solidFill>
                  <a:latin typeface="Tsukushi A Round Gothic" panose="02020400000000000000" pitchFamily="18" charset="-128"/>
                  <a:ea typeface="Tsukushi A Round Gothic" panose="02020400000000000000" pitchFamily="18" charset="-128"/>
                </a:rPr>
                <a:t>受付システム</a:t>
              </a:r>
              <a:endParaRPr kumimoji="1" lang="en-US" altLang="ja-JP" sz="3600" b="1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endParaRPr>
            </a:p>
          </p:txBody>
        </p:sp>
        <p:pic>
          <p:nvPicPr>
            <p:cNvPr id="23" name="図 22">
              <a:extLst>
                <a:ext uri="{FF2B5EF4-FFF2-40B4-BE49-F238E27FC236}">
                  <a16:creationId xmlns:a16="http://schemas.microsoft.com/office/drawing/2014/main" id="{F622D56C-CCCF-BE41-9004-0A9F9A2E0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24235" y="2139043"/>
              <a:ext cx="1859189" cy="1859189"/>
            </a:xfrm>
            <a:prstGeom prst="rect">
              <a:avLst/>
            </a:prstGeom>
          </p:spPr>
        </p:pic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62FA29B6-9572-FE49-B5B1-80EDD4C93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D9DCE5"/>
                </a:clrFrom>
                <a:clrTo>
                  <a:srgbClr val="D9DCE5">
                    <a:alpha val="0"/>
                  </a:srgbClr>
                </a:clrTo>
              </a:clrChange>
            </a:blip>
            <a:srcRect l="32597" r="32337" b="47047"/>
            <a:stretch/>
          </p:blipFill>
          <p:spPr>
            <a:xfrm>
              <a:off x="5470607" y="3429000"/>
              <a:ext cx="2178186" cy="2416174"/>
            </a:xfrm>
            <a:prstGeom prst="rect">
              <a:avLst/>
            </a:prstGeom>
          </p:spPr>
        </p:pic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8440F8D-337E-1845-9436-B55044588D96}"/>
                </a:ext>
              </a:extLst>
            </p:cNvPr>
            <p:cNvSpPr/>
            <p:nvPr/>
          </p:nvSpPr>
          <p:spPr>
            <a:xfrm>
              <a:off x="4963890" y="5078186"/>
              <a:ext cx="790657" cy="7837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>
              <a:extLst>
                <a:ext uri="{FF2B5EF4-FFF2-40B4-BE49-F238E27FC236}">
                  <a16:creationId xmlns:a16="http://schemas.microsoft.com/office/drawing/2014/main" id="{8673D7FC-297B-C24A-B595-551ADF3CD5D5}"/>
                </a:ext>
              </a:extLst>
            </p:cNvPr>
            <p:cNvSpPr/>
            <p:nvPr/>
          </p:nvSpPr>
          <p:spPr>
            <a:xfrm>
              <a:off x="7025990" y="5061399"/>
              <a:ext cx="485153" cy="783775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B8EBB1B7-DC97-B64A-8682-55FD975A60C5}"/>
                </a:ext>
              </a:extLst>
            </p:cNvPr>
            <p:cNvSpPr/>
            <p:nvPr/>
          </p:nvSpPr>
          <p:spPr>
            <a:xfrm>
              <a:off x="7162097" y="4669511"/>
              <a:ext cx="485153" cy="92325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EA491011-E251-F844-BABC-06FE59DAB15F}"/>
                </a:ext>
              </a:extLst>
            </p:cNvPr>
            <p:cNvSpPr/>
            <p:nvPr/>
          </p:nvSpPr>
          <p:spPr>
            <a:xfrm>
              <a:off x="5721889" y="5482773"/>
              <a:ext cx="485153" cy="41954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82B3C1A6-DBB1-6641-8A69-CC473C36B965}"/>
                </a:ext>
              </a:extLst>
            </p:cNvPr>
            <p:cNvSpPr/>
            <p:nvPr/>
          </p:nvSpPr>
          <p:spPr>
            <a:xfrm>
              <a:off x="5349054" y="5391154"/>
              <a:ext cx="485153" cy="41954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>
            <a:extLst>
              <a:ext uri="{FF2B5EF4-FFF2-40B4-BE49-F238E27FC236}">
                <a16:creationId xmlns:a16="http://schemas.microsoft.com/office/drawing/2014/main" id="{A0CFC020-0BB7-EC44-B18C-E791FBEB58E4}"/>
              </a:ext>
            </a:extLst>
          </p:cNvPr>
          <p:cNvGrpSpPr/>
          <p:nvPr/>
        </p:nvGrpSpPr>
        <p:grpSpPr>
          <a:xfrm>
            <a:off x="8156122" y="881743"/>
            <a:ext cx="3608613" cy="5094514"/>
            <a:chOff x="8156122" y="881743"/>
            <a:chExt cx="3608613" cy="5094514"/>
          </a:xfrm>
        </p:grpSpPr>
        <p:sp>
          <p:nvSpPr>
            <p:cNvPr id="15" name="角丸四角形 14">
              <a:extLst>
                <a:ext uri="{FF2B5EF4-FFF2-40B4-BE49-F238E27FC236}">
                  <a16:creationId xmlns:a16="http://schemas.microsoft.com/office/drawing/2014/main" id="{34300D73-CC3D-F845-8125-F3A81070AE7A}"/>
                </a:ext>
              </a:extLst>
            </p:cNvPr>
            <p:cNvSpPr/>
            <p:nvPr/>
          </p:nvSpPr>
          <p:spPr>
            <a:xfrm>
              <a:off x="8156122" y="881743"/>
              <a:ext cx="3608613" cy="5094514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kumimoji="1" lang="ja-JP" altLang="en-US" sz="3600" b="1">
                  <a:solidFill>
                    <a:schemeClr val="accent1">
                      <a:lumMod val="50000"/>
                    </a:schemeClr>
                  </a:solidFill>
                  <a:latin typeface="Tsukushi A Round Gothic" panose="02020400000000000000" pitchFamily="18" charset="-128"/>
                  <a:ea typeface="Tsukushi A Round Gothic" panose="02020400000000000000" pitchFamily="18" charset="-128"/>
                </a:rPr>
                <a:t>ほんの少しの</a:t>
              </a:r>
              <a:endParaRPr kumimoji="1" lang="en-US" altLang="ja-JP" sz="3600" b="1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endParaRPr>
            </a:p>
            <a:p>
              <a:pPr algn="ctr"/>
              <a:r>
                <a:rPr kumimoji="1" lang="ja-JP" altLang="en-US" sz="3600" b="1">
                  <a:solidFill>
                    <a:schemeClr val="accent1">
                      <a:lumMod val="50000"/>
                    </a:schemeClr>
                  </a:solidFill>
                  <a:latin typeface="Tsukushi A Round Gothic" panose="02020400000000000000" pitchFamily="18" charset="-128"/>
                  <a:ea typeface="Tsukushi A Round Gothic" panose="02020400000000000000" pitchFamily="18" charset="-128"/>
                </a:rPr>
                <a:t>下心</a:t>
              </a:r>
            </a:p>
          </p:txBody>
        </p:sp>
        <p:pic>
          <p:nvPicPr>
            <p:cNvPr id="34" name="図 33">
              <a:extLst>
                <a:ext uri="{FF2B5EF4-FFF2-40B4-BE49-F238E27FC236}">
                  <a16:creationId xmlns:a16="http://schemas.microsoft.com/office/drawing/2014/main" id="{ECD72C28-39D8-844B-BC30-A58FBE1FD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854150" y="2842397"/>
              <a:ext cx="2819401" cy="3002777"/>
            </a:xfrm>
            <a:prstGeom prst="rect">
              <a:avLst/>
            </a:prstGeom>
          </p:spPr>
        </p:pic>
        <p:pic>
          <p:nvPicPr>
            <p:cNvPr id="35" name="図 34">
              <a:extLst>
                <a:ext uri="{FF2B5EF4-FFF2-40B4-BE49-F238E27FC236}">
                  <a16:creationId xmlns:a16="http://schemas.microsoft.com/office/drawing/2014/main" id="{E5C2924D-C2D7-8E4D-A1C0-B948974D3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781793">
              <a:off x="8213272" y="2036898"/>
              <a:ext cx="1862265" cy="1676039"/>
            </a:xfrm>
            <a:prstGeom prst="rect">
              <a:avLst/>
            </a:prstGeom>
          </p:spPr>
        </p:pic>
        <p:sp>
          <p:nvSpPr>
            <p:cNvPr id="36" name="正方形/長方形 35">
              <a:extLst>
                <a:ext uri="{FF2B5EF4-FFF2-40B4-BE49-F238E27FC236}">
                  <a16:creationId xmlns:a16="http://schemas.microsoft.com/office/drawing/2014/main" id="{FAFF0F07-FD94-4648-AF8B-7BB08A88652C}"/>
                </a:ext>
              </a:extLst>
            </p:cNvPr>
            <p:cNvSpPr/>
            <p:nvPr/>
          </p:nvSpPr>
          <p:spPr>
            <a:xfrm>
              <a:off x="8772911" y="4212771"/>
              <a:ext cx="930729" cy="55463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正方形/長方形 36">
              <a:extLst>
                <a:ext uri="{FF2B5EF4-FFF2-40B4-BE49-F238E27FC236}">
                  <a16:creationId xmlns:a16="http://schemas.microsoft.com/office/drawing/2014/main" id="{2ADED185-411A-484B-A882-65ED772C2863}"/>
                </a:ext>
              </a:extLst>
            </p:cNvPr>
            <p:cNvSpPr/>
            <p:nvPr/>
          </p:nvSpPr>
          <p:spPr>
            <a:xfrm rot="2227762">
              <a:off x="8616102" y="3952553"/>
              <a:ext cx="930729" cy="4885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正方形/長方形 37">
              <a:extLst>
                <a:ext uri="{FF2B5EF4-FFF2-40B4-BE49-F238E27FC236}">
                  <a16:creationId xmlns:a16="http://schemas.microsoft.com/office/drawing/2014/main" id="{7EB243AB-6F3B-C844-AAC4-1FC72B753410}"/>
                </a:ext>
              </a:extLst>
            </p:cNvPr>
            <p:cNvSpPr/>
            <p:nvPr/>
          </p:nvSpPr>
          <p:spPr>
            <a:xfrm rot="19653774">
              <a:off x="11023296" y="4077279"/>
              <a:ext cx="672379" cy="34337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2AEFFFE6-AF58-2045-AB2C-E811416D7C81}"/>
                </a:ext>
              </a:extLst>
            </p:cNvPr>
            <p:cNvSpPr/>
            <p:nvPr/>
          </p:nvSpPr>
          <p:spPr>
            <a:xfrm>
              <a:off x="11032053" y="4297403"/>
              <a:ext cx="672379" cy="48852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CCCAD50A-A36C-9648-8296-FE06B80BDBB5}"/>
                </a:ext>
              </a:extLst>
            </p:cNvPr>
            <p:cNvSpPr/>
            <p:nvPr/>
          </p:nvSpPr>
          <p:spPr>
            <a:xfrm>
              <a:off x="11137948" y="4767409"/>
              <a:ext cx="535603" cy="71536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正方形/長方形 40">
              <a:extLst>
                <a:ext uri="{FF2B5EF4-FFF2-40B4-BE49-F238E27FC236}">
                  <a16:creationId xmlns:a16="http://schemas.microsoft.com/office/drawing/2014/main" id="{37D4B31B-EBD0-7C4F-A9E9-7CD9512806EF}"/>
                </a:ext>
              </a:extLst>
            </p:cNvPr>
            <p:cNvSpPr/>
            <p:nvPr/>
          </p:nvSpPr>
          <p:spPr>
            <a:xfrm>
              <a:off x="11107068" y="5195352"/>
              <a:ext cx="381897" cy="64982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正方形/長方形 41">
              <a:extLst>
                <a:ext uri="{FF2B5EF4-FFF2-40B4-BE49-F238E27FC236}">
                  <a16:creationId xmlns:a16="http://schemas.microsoft.com/office/drawing/2014/main" id="{0C3F4939-2579-374C-A856-9EAAC9FC2BD6}"/>
                </a:ext>
              </a:extLst>
            </p:cNvPr>
            <p:cNvSpPr/>
            <p:nvPr/>
          </p:nvSpPr>
          <p:spPr>
            <a:xfrm rot="19494581">
              <a:off x="11083910" y="2819891"/>
              <a:ext cx="414306" cy="8203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正方形/長方形 42">
              <a:extLst>
                <a:ext uri="{FF2B5EF4-FFF2-40B4-BE49-F238E27FC236}">
                  <a16:creationId xmlns:a16="http://schemas.microsoft.com/office/drawing/2014/main" id="{F943BD4C-0815-6645-A38D-9BD0DA811DCA}"/>
                </a:ext>
              </a:extLst>
            </p:cNvPr>
            <p:cNvSpPr/>
            <p:nvPr/>
          </p:nvSpPr>
          <p:spPr>
            <a:xfrm rot="19494581">
              <a:off x="11371371" y="3354905"/>
              <a:ext cx="169781" cy="5711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正方形/長方形 43">
              <a:extLst>
                <a:ext uri="{FF2B5EF4-FFF2-40B4-BE49-F238E27FC236}">
                  <a16:creationId xmlns:a16="http://schemas.microsoft.com/office/drawing/2014/main" id="{94ACA4F5-B74D-E247-A84D-3368A0EFE518}"/>
                </a:ext>
              </a:extLst>
            </p:cNvPr>
            <p:cNvSpPr/>
            <p:nvPr/>
          </p:nvSpPr>
          <p:spPr>
            <a:xfrm>
              <a:off x="11481410" y="3577084"/>
              <a:ext cx="245108" cy="82036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正方形/長方形 44">
              <a:extLst>
                <a:ext uri="{FF2B5EF4-FFF2-40B4-BE49-F238E27FC236}">
                  <a16:creationId xmlns:a16="http://schemas.microsoft.com/office/drawing/2014/main" id="{30344554-56DD-4049-B87A-D1DC28965F68}"/>
                </a:ext>
              </a:extLst>
            </p:cNvPr>
            <p:cNvSpPr/>
            <p:nvPr/>
          </p:nvSpPr>
          <p:spPr>
            <a:xfrm rot="5400000">
              <a:off x="9917288" y="5247317"/>
              <a:ext cx="255134" cy="12027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CE27C6FB-97BF-864D-8352-371A02BD776F}"/>
                </a:ext>
              </a:extLst>
            </p:cNvPr>
            <p:cNvSpPr/>
            <p:nvPr/>
          </p:nvSpPr>
          <p:spPr>
            <a:xfrm rot="5400000">
              <a:off x="10554883" y="5194205"/>
              <a:ext cx="132771" cy="1202745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3D97669B-5476-C44B-AC5A-878FD10D4382}"/>
                </a:ext>
              </a:extLst>
            </p:cNvPr>
            <p:cNvSpPr/>
            <p:nvPr/>
          </p:nvSpPr>
          <p:spPr>
            <a:xfrm rot="5952588">
              <a:off x="9217062" y="5361395"/>
              <a:ext cx="176438" cy="7897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44693E5A-B317-2A4C-9AD9-F7AB63A8FE69}"/>
                </a:ext>
              </a:extLst>
            </p:cNvPr>
            <p:cNvSpPr/>
            <p:nvPr/>
          </p:nvSpPr>
          <p:spPr>
            <a:xfrm rot="1103912">
              <a:off x="8844611" y="5086038"/>
              <a:ext cx="176438" cy="78972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直角三角形 49">
              <a:extLst>
                <a:ext uri="{FF2B5EF4-FFF2-40B4-BE49-F238E27FC236}">
                  <a16:creationId xmlns:a16="http://schemas.microsoft.com/office/drawing/2014/main" id="{BFF60E30-64E4-5147-B322-41729A5ED41D}"/>
                </a:ext>
              </a:extLst>
            </p:cNvPr>
            <p:cNvSpPr/>
            <p:nvPr/>
          </p:nvSpPr>
          <p:spPr>
            <a:xfrm rot="5400000" flipH="1" flipV="1">
              <a:off x="9174300" y="4140170"/>
              <a:ext cx="636159" cy="422524"/>
            </a:xfrm>
            <a:prstGeom prst="rtTriangl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4556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8B086B-66FE-8546-9EB0-69520C1C38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3518" y="421810"/>
            <a:ext cx="2667000" cy="2908300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6A822E-B078-A34D-93B7-F4398FF6243D}"/>
              </a:ext>
            </a:extLst>
          </p:cNvPr>
          <p:cNvGrpSpPr/>
          <p:nvPr/>
        </p:nvGrpSpPr>
        <p:grpSpPr>
          <a:xfrm>
            <a:off x="289" y="3753035"/>
            <a:ext cx="2654300" cy="2908300"/>
            <a:chOff x="2010556" y="2979295"/>
            <a:chExt cx="2654300" cy="29083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762F91EC-6AA6-CC40-8A20-13479DE53BCD}"/>
                </a:ext>
              </a:extLst>
            </p:cNvPr>
            <p:cNvSpPr/>
            <p:nvPr/>
          </p:nvSpPr>
          <p:spPr>
            <a:xfrm>
              <a:off x="2427990" y="3259945"/>
              <a:ext cx="1949137" cy="19416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50BA1873-86C4-7548-81B7-1FB4790FF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0556" y="2979295"/>
              <a:ext cx="2654300" cy="2908300"/>
            </a:xfrm>
            <a:prstGeom prst="rect">
              <a:avLst/>
            </a:prstGeom>
          </p:spPr>
        </p:pic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0812B8A-5F3E-6D4C-ABAC-9DD3337F8C12}"/>
              </a:ext>
            </a:extLst>
          </p:cNvPr>
          <p:cNvGrpSpPr/>
          <p:nvPr/>
        </p:nvGrpSpPr>
        <p:grpSpPr>
          <a:xfrm>
            <a:off x="6055942" y="3753035"/>
            <a:ext cx="2578100" cy="3124200"/>
            <a:chOff x="3144186" y="1180892"/>
            <a:chExt cx="2578100" cy="3124200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B34BFF0A-1CAF-D248-BB53-BC2DBF61A38A}"/>
                </a:ext>
              </a:extLst>
            </p:cNvPr>
            <p:cNvSpPr/>
            <p:nvPr/>
          </p:nvSpPr>
          <p:spPr>
            <a:xfrm>
              <a:off x="3355822" y="1415739"/>
              <a:ext cx="1949137" cy="19416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DC2DD095-02E6-5B4C-AF64-3970D768B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44186" y="1180892"/>
              <a:ext cx="2578100" cy="3124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E71C64A-436D-854B-9075-415C1F1512FD}"/>
              </a:ext>
            </a:extLst>
          </p:cNvPr>
          <p:cNvGrpSpPr/>
          <p:nvPr/>
        </p:nvGrpSpPr>
        <p:grpSpPr>
          <a:xfrm>
            <a:off x="0" y="505580"/>
            <a:ext cx="2475736" cy="2652981"/>
            <a:chOff x="5619292" y="2860519"/>
            <a:chExt cx="2369633" cy="2832100"/>
          </a:xfrm>
        </p:grpSpPr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ADCB4983-0711-964A-AB8F-AA3265B2FAE9}"/>
                </a:ext>
              </a:extLst>
            </p:cNvPr>
            <p:cNvSpPr/>
            <p:nvPr/>
          </p:nvSpPr>
          <p:spPr>
            <a:xfrm>
              <a:off x="5738007" y="3121390"/>
              <a:ext cx="1949137" cy="19416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E22CA050-7044-C14D-A5E5-22AF154B4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9292" y="2860519"/>
              <a:ext cx="2369633" cy="2832100"/>
            </a:xfrm>
            <a:prstGeom prst="rect">
              <a:avLst/>
            </a:prstGeom>
          </p:spPr>
        </p:pic>
      </p:grpSp>
      <p:sp>
        <p:nvSpPr>
          <p:cNvPr id="22" name="角丸四角形吹き出し 21">
            <a:extLst>
              <a:ext uri="{FF2B5EF4-FFF2-40B4-BE49-F238E27FC236}">
                <a16:creationId xmlns:a16="http://schemas.microsoft.com/office/drawing/2014/main" id="{44CB8415-A6FA-8D40-959E-D7B227C0D3AC}"/>
              </a:ext>
            </a:extLst>
          </p:cNvPr>
          <p:cNvSpPr/>
          <p:nvPr/>
        </p:nvSpPr>
        <p:spPr>
          <a:xfrm>
            <a:off x="8382473" y="505581"/>
            <a:ext cx="3652923" cy="2368946"/>
          </a:xfrm>
          <a:prstGeom prst="wedgeRoundRectCallout">
            <a:avLst>
              <a:gd name="adj1" fmla="val -56593"/>
              <a:gd name="adj2" fmla="val 34240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2400" b="1" u="sng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だれだれクイズ</a:t>
            </a:r>
            <a:endParaRPr kumimoji="1" lang="en-US" altLang="ja-JP" sz="2400" b="1" u="sng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3</a:t>
            </a:r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つのヒントから</a:t>
            </a:r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答えを考えるスキル</a:t>
            </a:r>
          </a:p>
        </p:txBody>
      </p:sp>
      <p:sp>
        <p:nvSpPr>
          <p:cNvPr id="23" name="角丸四角形吹き出し 22">
            <a:extLst>
              <a:ext uri="{FF2B5EF4-FFF2-40B4-BE49-F238E27FC236}">
                <a16:creationId xmlns:a16="http://schemas.microsoft.com/office/drawing/2014/main" id="{AD2A183C-E111-0041-BEAB-61AA800373F4}"/>
              </a:ext>
            </a:extLst>
          </p:cNvPr>
          <p:cNvSpPr/>
          <p:nvPr/>
        </p:nvSpPr>
        <p:spPr>
          <a:xfrm>
            <a:off x="2394090" y="505581"/>
            <a:ext cx="3652923" cy="2368946"/>
          </a:xfrm>
          <a:prstGeom prst="wedgeRoundRectCallout">
            <a:avLst>
              <a:gd name="adj1" fmla="val -57040"/>
              <a:gd name="adj2" fmla="val 2941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2400" b="1" u="sng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ビンゴの番号抽選</a:t>
            </a:r>
            <a:endParaRPr kumimoji="1" lang="en-US" altLang="ja-JP" sz="2400" b="1" u="sng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・画面対応スキル</a:t>
            </a:r>
            <a:endParaRPr kumimoji="1"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・番号の抽選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/</a:t>
            </a:r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読み上げ</a:t>
            </a:r>
            <a:endParaRPr kumimoji="1" lang="ja-JP" altLang="en-US" sz="2400" b="1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F12C034F-C019-3C49-A297-003EA6AC9239}"/>
              </a:ext>
            </a:extLst>
          </p:cNvPr>
          <p:cNvSpPr/>
          <p:nvPr/>
        </p:nvSpPr>
        <p:spPr>
          <a:xfrm>
            <a:off x="2369342" y="3983473"/>
            <a:ext cx="3652923" cy="2368946"/>
          </a:xfrm>
          <a:prstGeom prst="wedgeRoundRectCallout">
            <a:avLst>
              <a:gd name="adj1" fmla="val -57040"/>
              <a:gd name="adj2" fmla="val 2941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2400" b="1" u="sng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みんなの罰ゲーム</a:t>
            </a:r>
            <a:endParaRPr kumimoji="1" lang="en-US" altLang="ja-JP" sz="2400" b="1" u="sng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endParaRPr kumimoji="1"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・年末の某番組風に</a:t>
            </a:r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罰ゲームを告げる</a:t>
            </a:r>
          </a:p>
        </p:txBody>
      </p:sp>
      <p:sp>
        <p:nvSpPr>
          <p:cNvPr id="25" name="角丸四角形吹き出し 24">
            <a:extLst>
              <a:ext uri="{FF2B5EF4-FFF2-40B4-BE49-F238E27FC236}">
                <a16:creationId xmlns:a16="http://schemas.microsoft.com/office/drawing/2014/main" id="{AEE66171-4D92-D348-B761-C9BEA7142E9B}"/>
              </a:ext>
            </a:extLst>
          </p:cNvPr>
          <p:cNvSpPr/>
          <p:nvPr/>
        </p:nvSpPr>
        <p:spPr>
          <a:xfrm>
            <a:off x="8382472" y="3983473"/>
            <a:ext cx="3652923" cy="2368946"/>
          </a:xfrm>
          <a:prstGeom prst="wedgeRoundRectCallout">
            <a:avLst>
              <a:gd name="adj1" fmla="val -57040"/>
              <a:gd name="adj2" fmla="val 2941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2000" b="1" u="sng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みんなのプレゼント交換</a:t>
            </a:r>
            <a:endParaRPr kumimoji="1" lang="en-US" altLang="ja-JP" sz="2000" b="1" u="sng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endParaRPr kumimoji="1" lang="en-US" altLang="ja-JP" sz="20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・音楽を鳴らして、</a:t>
            </a:r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</a:t>
            </a:r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ランダムに停止する</a:t>
            </a:r>
            <a:endParaRPr kumimoji="1" lang="ja-JP" altLang="en-US" sz="2400" b="1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605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162764-1B1A-0745-B9FD-CD134026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623" y="2683225"/>
            <a:ext cx="8472055" cy="1325563"/>
          </a:xfrm>
        </p:spPr>
        <p:txBody>
          <a:bodyPr>
            <a:noAutofit/>
          </a:bodyPr>
          <a:lstStyle/>
          <a:p>
            <a:r>
              <a:rPr kumimoji="1" lang="ja-JP" altLang="en-US" sz="54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スキル開発を</a:t>
            </a:r>
            <a:r>
              <a:rPr lang="ja-JP" altLang="en-US" sz="54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しない・・・</a:t>
            </a:r>
            <a:br>
              <a:rPr lang="en-US" altLang="ja-JP" sz="54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lang="ja-JP" altLang="en-US" sz="54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なんてもったいない</a:t>
            </a:r>
            <a:endParaRPr kumimoji="1" lang="ja-JP" altLang="en-US" sz="5400" b="1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13" name="コンテンツ プレースホルダー 12">
            <a:extLst>
              <a:ext uri="{FF2B5EF4-FFF2-40B4-BE49-F238E27FC236}">
                <a16:creationId xmlns:a16="http://schemas.microsoft.com/office/drawing/2014/main" id="{007B1354-A80C-624C-B9C1-0E3B68D63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724" y="2327427"/>
            <a:ext cx="1971460" cy="1971460"/>
          </a:xfr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AB9FBCBA-C4D7-5649-B973-826C106304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-28973" y="403959"/>
            <a:ext cx="4803983" cy="333115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CB46872B-7A83-5041-B9F8-F821109A2F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7575116" y="5980356"/>
            <a:ext cx="4803983" cy="333115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58FBAA7-220B-0245-9370-FB3664A376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12849882">
            <a:off x="8359534" y="380472"/>
            <a:ext cx="4275410" cy="296463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4BD94F91-AEAB-1840-AC79-432B30C2586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13263129">
            <a:off x="-881863" y="5292554"/>
            <a:ext cx="4803983" cy="33311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85281DA-4A17-874E-A3C0-1E8E78D824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2967037" y="369566"/>
            <a:ext cx="4803983" cy="333115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E1C2DAAB-A3EC-DA42-845E-469E1B8887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574636">
            <a:off x="8239573" y="507338"/>
            <a:ext cx="4803983" cy="333115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E77C1965-F1FE-184A-A4DE-75DD4EB19B7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7361161">
            <a:off x="-1494283" y="701499"/>
            <a:ext cx="6282060" cy="435607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5A55309C-FCEB-8845-AF27-3B05C36074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18431442">
            <a:off x="7260129" y="5241306"/>
            <a:ext cx="6282060" cy="435607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93E2112A-8761-E140-A734-FAC5B4E701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3679191">
            <a:off x="6277115" y="-541024"/>
            <a:ext cx="5212829" cy="361465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D7C951F-0DDB-9F4B-AE85-BC37AFB6F8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7588446" y="1651993"/>
            <a:ext cx="4803983" cy="333115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C2478425-D39A-DD4F-B91B-F256442A90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20400012">
            <a:off x="-2629369" y="6677268"/>
            <a:ext cx="5212829" cy="361465"/>
          </a:xfrm>
          <a:prstGeom prst="rect">
            <a:avLst/>
          </a:prstGeom>
        </p:spPr>
      </p:pic>
      <p:pic>
        <p:nvPicPr>
          <p:cNvPr id="33" name="図 32">
            <a:extLst>
              <a:ext uri="{FF2B5EF4-FFF2-40B4-BE49-F238E27FC236}">
                <a16:creationId xmlns:a16="http://schemas.microsoft.com/office/drawing/2014/main" id="{DE7C8D02-3545-3D44-AD63-F98FF0F258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970968">
            <a:off x="7567970" y="5115294"/>
            <a:ext cx="4803983" cy="333115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F59B2205-1F9D-7C4A-B511-6C5580F435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936613">
            <a:off x="-113368" y="5887671"/>
            <a:ext cx="4803983" cy="333115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04BB6ACF-B4D7-F448-9080-06232AAADF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1225991">
            <a:off x="5220761" y="6786821"/>
            <a:ext cx="5212829" cy="361465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2F4F6BAA-ABF2-5E46-A956-76979D0D0E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605E5F"/>
              </a:clrFrom>
              <a:clrTo>
                <a:srgbClr val="605E5F">
                  <a:alpha val="0"/>
                </a:srgbClr>
              </a:clrTo>
            </a:clrChange>
          </a:blip>
          <a:srcRect t="27134" b="63620"/>
          <a:stretch/>
        </p:blipFill>
        <p:spPr>
          <a:xfrm rot="20970968">
            <a:off x="2853916" y="5980355"/>
            <a:ext cx="4803983" cy="333115"/>
          </a:xfrm>
          <a:prstGeom prst="rect">
            <a:avLst/>
          </a:prstGeom>
        </p:spPr>
      </p:pic>
      <p:pic>
        <p:nvPicPr>
          <p:cNvPr id="36" name="図 35">
            <a:extLst>
              <a:ext uri="{FF2B5EF4-FFF2-40B4-BE49-F238E27FC236}">
                <a16:creationId xmlns:a16="http://schemas.microsoft.com/office/drawing/2014/main" id="{C73CDEA6-157F-F246-874F-4DB0F51155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6C6A6B"/>
              </a:clrFrom>
              <a:clrTo>
                <a:srgbClr val="6C6A6B">
                  <a:alpha val="0"/>
                </a:srgbClr>
              </a:clrTo>
            </a:clrChange>
          </a:blip>
          <a:srcRect t="24652" b="66102"/>
          <a:stretch/>
        </p:blipFill>
        <p:spPr>
          <a:xfrm rot="20400012">
            <a:off x="1215903" y="432376"/>
            <a:ext cx="5212829" cy="361465"/>
          </a:xfrm>
          <a:prstGeom prst="rect">
            <a:avLst/>
          </a:prstGeom>
        </p:spPr>
      </p:pic>
      <p:pic>
        <p:nvPicPr>
          <p:cNvPr id="37" name="コンテンツ プレースホルダー 4">
            <a:extLst>
              <a:ext uri="{FF2B5EF4-FFF2-40B4-BE49-F238E27FC236}">
                <a16:creationId xmlns:a16="http://schemas.microsoft.com/office/drawing/2014/main" id="{D8BF13DE-49F3-644A-8133-870215EC31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1E5F1"/>
              </a:clrFrom>
              <a:clrTo>
                <a:srgbClr val="E1E5F1">
                  <a:alpha val="0"/>
                </a:srgbClr>
              </a:clrTo>
            </a:clrChange>
          </a:blip>
          <a:srcRect l="7716" t="48215" r="75854" b="39941"/>
          <a:stretch/>
        </p:blipFill>
        <p:spPr>
          <a:xfrm rot="2227118">
            <a:off x="1803409" y="4027720"/>
            <a:ext cx="3226431" cy="232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13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円/楕円 7">
            <a:extLst>
              <a:ext uri="{FF2B5EF4-FFF2-40B4-BE49-F238E27FC236}">
                <a16:creationId xmlns:a16="http://schemas.microsoft.com/office/drawing/2014/main" id="{08600E41-C4D8-5941-8D86-00494BA3DA26}"/>
              </a:ext>
            </a:extLst>
          </p:cNvPr>
          <p:cNvSpPr/>
          <p:nvPr/>
        </p:nvSpPr>
        <p:spPr>
          <a:xfrm>
            <a:off x="2530929" y="130626"/>
            <a:ext cx="9633860" cy="6564482"/>
          </a:xfrm>
          <a:prstGeom prst="ellipse">
            <a:avLst/>
          </a:prstGeom>
          <a:solidFill>
            <a:schemeClr val="bg1">
              <a:alpha val="92000"/>
            </a:schemeClr>
          </a:soli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タイトル 1">
            <a:extLst>
              <a:ext uri="{FF2B5EF4-FFF2-40B4-BE49-F238E27FC236}">
                <a16:creationId xmlns:a16="http://schemas.microsoft.com/office/drawing/2014/main" id="{1B8FF935-B84F-5649-9041-8295EF54A1C3}"/>
              </a:ext>
            </a:extLst>
          </p:cNvPr>
          <p:cNvSpPr txBox="1">
            <a:spLocks/>
          </p:cNvSpPr>
          <p:nvPr/>
        </p:nvSpPr>
        <p:spPr>
          <a:xfrm>
            <a:off x="4245428" y="967884"/>
            <a:ext cx="7494814" cy="49222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6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だって初心者でも</a:t>
            </a:r>
            <a:endParaRPr lang="en-US" altLang="ja-JP" sz="6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en-US" altLang="ja-JP" sz="60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2</a:t>
            </a:r>
            <a:r>
              <a:rPr lang="ja-JP" altLang="en-US" sz="6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週間で公開まで</a:t>
            </a:r>
            <a:endParaRPr lang="en-US" altLang="ja-JP" sz="6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6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できちゃった！</a:t>
            </a:r>
            <a:endParaRPr lang="en-US" altLang="ja-JP" sz="6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br>
              <a:rPr lang="en-US" altLang="ja-JP" sz="6000" b="1" dirty="0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</a:br>
            <a:r>
              <a:rPr lang="ja-JP" altLang="en-US" sz="6000" b="1"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やらなきゃもったいない！</a:t>
            </a:r>
            <a:endParaRPr lang="en-US" altLang="ja-JP" sz="6000" b="1" dirty="0"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15" name="コンテンツ プレースホルダー 3">
            <a:extLst>
              <a:ext uri="{FF2B5EF4-FFF2-40B4-BE49-F238E27FC236}">
                <a16:creationId xmlns:a16="http://schemas.microsoft.com/office/drawing/2014/main" id="{842696B2-FF15-E641-B3F9-347C8056A3B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9631684">
            <a:off x="-243380" y="2785631"/>
            <a:ext cx="4122301" cy="51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512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1000"/>
            <a:lum/>
          </a:blip>
          <a:srcRect/>
          <a:stretch>
            <a:fillRect t="-76000" b="-7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1ED3E25-266B-0049-AC4E-A242BB28793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tretch>
            <a:fillRect/>
          </a:stretch>
        </p:blipFill>
        <p:spPr>
          <a:xfrm>
            <a:off x="0" y="3"/>
            <a:ext cx="12192000" cy="6858000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7C9CF25C-BD8B-1F44-A1E5-2D85C21C870C}"/>
              </a:ext>
            </a:extLst>
          </p:cNvPr>
          <p:cNvSpPr txBox="1">
            <a:spLocks/>
          </p:cNvSpPr>
          <p:nvPr/>
        </p:nvSpPr>
        <p:spPr>
          <a:xfrm>
            <a:off x="2332263" y="1504477"/>
            <a:ext cx="7527474" cy="384904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8800" b="1">
                <a:solidFill>
                  <a:srgbClr val="FF0000"/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しかも、、、</a:t>
            </a:r>
            <a:r>
              <a:rPr lang="en-US" altLang="ja-JP" sz="8800" b="1" dirty="0">
                <a:solidFill>
                  <a:srgbClr val="FF0000"/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Alexa</a:t>
            </a:r>
            <a:r>
              <a:rPr lang="ja-JP" altLang="en-US" sz="8800" b="1">
                <a:solidFill>
                  <a:srgbClr val="FF0000"/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未所持！</a:t>
            </a:r>
            <a:endParaRPr lang="en-US" altLang="ja-JP" sz="8800" b="1" dirty="0">
              <a:solidFill>
                <a:srgbClr val="FF0000"/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r"/>
            <a:endParaRPr lang="en-US" altLang="ja-JP" sz="2800" b="1" dirty="0">
              <a:solidFill>
                <a:srgbClr val="FF0000"/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r"/>
            <a:r>
              <a:rPr lang="ja-JP" altLang="en-US" sz="2800" b="1">
                <a:solidFill>
                  <a:srgbClr val="FF0000"/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でもスキル公開できました！</a:t>
            </a:r>
            <a:endParaRPr lang="en-US" altLang="ja-JP" sz="2800" b="1" dirty="0">
              <a:solidFill>
                <a:srgbClr val="FF0000"/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7" name="コンテンツ プレースホルダー 4">
            <a:extLst>
              <a:ext uri="{FF2B5EF4-FFF2-40B4-BE49-F238E27FC236}">
                <a16:creationId xmlns:a16="http://schemas.microsoft.com/office/drawing/2014/main" id="{D5315FA5-2A18-1E4F-8BDA-6C82269656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1E5F1"/>
              </a:clrFrom>
              <a:clrTo>
                <a:srgbClr val="E1E5F1">
                  <a:alpha val="0"/>
                </a:srgbClr>
              </a:clrTo>
            </a:clrChange>
          </a:blip>
          <a:srcRect l="7716" t="48215" r="75854" b="39941"/>
          <a:stretch/>
        </p:blipFill>
        <p:spPr>
          <a:xfrm rot="5818060">
            <a:off x="-649077" y="3297714"/>
            <a:ext cx="4424290" cy="3189602"/>
          </a:xfrm>
          <a:prstGeom prst="rect">
            <a:avLst/>
          </a:prstGeom>
        </p:spPr>
      </p:pic>
      <p:pic>
        <p:nvPicPr>
          <p:cNvPr id="8" name="コンテンツ プレースホルダー 4">
            <a:extLst>
              <a:ext uri="{FF2B5EF4-FFF2-40B4-BE49-F238E27FC236}">
                <a16:creationId xmlns:a16="http://schemas.microsoft.com/office/drawing/2014/main" id="{C33AD912-9D3D-904A-9110-1B58BCA204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1E5F1"/>
              </a:clrFrom>
              <a:clrTo>
                <a:srgbClr val="E1E5F1">
                  <a:alpha val="0"/>
                </a:srgbClr>
              </a:clrTo>
            </a:clrChange>
          </a:blip>
          <a:srcRect l="7716" t="48215" r="75854" b="39941"/>
          <a:stretch/>
        </p:blipFill>
        <p:spPr>
          <a:xfrm rot="3914219">
            <a:off x="2305182" y="4726462"/>
            <a:ext cx="2641573" cy="1904388"/>
          </a:xfrm>
          <a:prstGeom prst="rect">
            <a:avLst/>
          </a:prstGeom>
        </p:spPr>
      </p:pic>
      <p:pic>
        <p:nvPicPr>
          <p:cNvPr id="9" name="コンテンツ プレースホルダー 4">
            <a:extLst>
              <a:ext uri="{FF2B5EF4-FFF2-40B4-BE49-F238E27FC236}">
                <a16:creationId xmlns:a16="http://schemas.microsoft.com/office/drawing/2014/main" id="{7B9FDC95-F4DE-9641-B133-174E9CE71D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1E5F1"/>
              </a:clrFrom>
              <a:clrTo>
                <a:srgbClr val="E1E5F1">
                  <a:alpha val="0"/>
                </a:srgbClr>
              </a:clrTo>
            </a:clrChange>
          </a:blip>
          <a:srcRect l="7716" t="48215" r="75854" b="39941"/>
          <a:stretch/>
        </p:blipFill>
        <p:spPr>
          <a:xfrm rot="15104853">
            <a:off x="8042301" y="520360"/>
            <a:ext cx="4154141" cy="2994844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E0D0F150-4BB3-4045-9D02-6B5A537BD8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-1" r="50000" b="73511"/>
          <a:stretch/>
        </p:blipFill>
        <p:spPr>
          <a:xfrm>
            <a:off x="9559977" y="5353522"/>
            <a:ext cx="2931783" cy="155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64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7230</TotalTime>
  <Words>211</Words>
  <Application>Microsoft Macintosh PowerPoint</Application>
  <PresentationFormat>ワイド画面</PresentationFormat>
  <Paragraphs>91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Hiragino Kaku Gothic Pro W6</vt:lpstr>
      <vt:lpstr>Tsukushi A Round Gothic</vt:lpstr>
      <vt:lpstr>游ゴシック</vt:lpstr>
      <vt:lpstr>游ゴシック Light</vt:lpstr>
      <vt:lpstr>Arial</vt:lpstr>
      <vt:lpstr>Office テーマ</vt:lpstr>
      <vt:lpstr>JAWS- UG&amp;AAJUG LT！！！</vt:lpstr>
      <vt:lpstr>本資料はお茶目な 要素を含みます。</vt:lpstr>
      <vt:lpstr>プロフィール</vt:lpstr>
      <vt:lpstr>初心者がなぜスキル開発を 公開までしようと思ったのか。</vt:lpstr>
      <vt:lpstr>PowerPoint プレゼンテーション</vt:lpstr>
      <vt:lpstr>PowerPoint プレゼンテーション</vt:lpstr>
      <vt:lpstr>スキル開発をしない・・・ なんてもったいない</vt:lpstr>
      <vt:lpstr>PowerPoint プレゼンテーション</vt:lpstr>
      <vt:lpstr>PowerPoint プレゼンテーション</vt:lpstr>
      <vt:lpstr>やきにくラブ：お肉について教えてくれる</vt:lpstr>
      <vt:lpstr>DEMO</vt:lpstr>
      <vt:lpstr>申請まではいいけど、 FBが英語なんじゃないの・・・？</vt:lpstr>
      <vt:lpstr>一安心！FBは日本語&amp;とっても丁寧！！</vt:lpstr>
      <vt:lpstr>PowerPoint プレゼンテーション</vt:lpstr>
      <vt:lpstr>PowerPoint プレゼンテーション</vt:lpstr>
      <vt:lpstr>本資料は 個人の感想であり、 まだまだ素人です。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JAWS- UG&amp;AAJUG LT！！！</dc:title>
  <dc:creator>新 美沙希</dc:creator>
  <cp:lastModifiedBy>新 美沙希</cp:lastModifiedBy>
  <cp:revision>50</cp:revision>
  <dcterms:created xsi:type="dcterms:W3CDTF">2018-12-12T02:53:36Z</dcterms:created>
  <dcterms:modified xsi:type="dcterms:W3CDTF">2018-12-17T03:23:59Z</dcterms:modified>
</cp:coreProperties>
</file>